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varScale="1">
        <p:scale>
          <a:sx n="69" d="100"/>
          <a:sy n="69" d="100"/>
        </p:scale>
        <p:origin x="-11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37E41CB-A1F5-4704-ACF6-9DE1C734AAC8}"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CFAC-299A-4949-A6EC-2EB14508C1C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7E41CB-A1F5-4704-ACF6-9DE1C734AAC8}"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7E41CB-A1F5-4704-ACF6-9DE1C734AAC8}" type="datetimeFigureOut">
              <a:rPr lang="en-US" smtClean="0"/>
              <a:t>7/15/2016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7E41CB-A1F5-4704-ACF6-9DE1C734AAC8}"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7E41CB-A1F5-4704-ACF6-9DE1C734AAC8}" type="datetimeFigureOut">
              <a:rPr lang="en-US" smtClean="0"/>
              <a:t>7/15/2016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CFAC-299A-4949-A6EC-2EB14508C1C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7E41CB-A1F5-4704-ACF6-9DE1C734AAC8}"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7E41CB-A1F5-4704-ACF6-9DE1C734AAC8}" type="datetimeFigureOut">
              <a:rPr lang="en-US" smtClean="0"/>
              <a:t>7/15/2016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7E41CB-A1F5-4704-ACF6-9DE1C734AAC8}" type="datetimeFigureOut">
              <a:rPr lang="en-US" smtClean="0"/>
              <a:t>7/15/2016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E41CB-A1F5-4704-ACF6-9DE1C734AAC8}" type="datetimeFigureOut">
              <a:rPr lang="en-US" smtClean="0"/>
              <a:t>7/15/2016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87CFAC-299A-4949-A6EC-2EB14508C1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7E41CB-A1F5-4704-ACF6-9DE1C734AAC8}" type="datetimeFigureOut">
              <a:rPr lang="en-US" smtClean="0"/>
              <a:t>7/15/2016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7CFAC-299A-4949-A6EC-2EB14508C1C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37E41CB-A1F5-4704-ACF6-9DE1C734AAC8}" type="datetimeFigureOut">
              <a:rPr lang="en-US" smtClean="0"/>
              <a:t>7/15/2016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087CFAC-299A-4949-A6EC-2EB14508C1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7E41CB-A1F5-4704-ACF6-9DE1C734AAC8}" type="datetimeFigureOut">
              <a:rPr lang="en-US" smtClean="0"/>
              <a:t>7/15/2016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087CFAC-299A-4949-A6EC-2EB14508C1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84648"/>
            <a:ext cx="8077200" cy="1673352"/>
          </a:xfrm>
        </p:spPr>
        <p:txBody>
          <a:bodyPr/>
          <a:lstStyle/>
          <a:p>
            <a:r>
              <a:rPr lang="en-US" dirty="0" smtClean="0"/>
              <a:t>The Fear Factor</a:t>
            </a:r>
            <a:endParaRPr lang="en-US" dirty="0"/>
          </a:p>
        </p:txBody>
      </p:sp>
      <p:sp>
        <p:nvSpPr>
          <p:cNvPr id="3" name="Subtitle 2"/>
          <p:cNvSpPr>
            <a:spLocks noGrp="1"/>
          </p:cNvSpPr>
          <p:nvPr>
            <p:ph type="subTitle" idx="1"/>
          </p:nvPr>
        </p:nvSpPr>
        <p:spPr>
          <a:xfrm>
            <a:off x="685800" y="5181600"/>
            <a:ext cx="8077200" cy="1499616"/>
          </a:xfrm>
        </p:spPr>
        <p:txBody>
          <a:bodyPr>
            <a:normAutofit/>
          </a:bodyPr>
          <a:lstStyle/>
          <a:p>
            <a:r>
              <a:rPr lang="en-US" sz="3600" i="1" dirty="0" smtClean="0">
                <a:effectLst>
                  <a:outerShdw blurRad="38100" dist="38100" dir="2700000" algn="tl">
                    <a:srgbClr val="000000">
                      <a:alpha val="43137"/>
                    </a:srgbClr>
                  </a:outerShdw>
                </a:effectLst>
              </a:rPr>
              <a:t>The Emotional Side of Healing</a:t>
            </a:r>
            <a:endParaRPr lang="en-US" sz="3600" i="1" dirty="0">
              <a:effectLst>
                <a:outerShdw blurRad="38100" dist="38100" dir="2700000" algn="tl">
                  <a:srgbClr val="000000">
                    <a:alpha val="43137"/>
                  </a:srgbClr>
                </a:outerShdw>
              </a:effectLst>
            </a:endParaRPr>
          </a:p>
        </p:txBody>
      </p:sp>
      <p:pic>
        <p:nvPicPr>
          <p:cNvPr id="1026" name="Picture 2" descr="http://adhdrollercoaster.org/wp-content/uploads/2015/10/fear-fac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600" y="533400"/>
            <a:ext cx="5588000" cy="4191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06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4:4-7</a:t>
            </a:r>
            <a:endParaRPr lang="en-US" dirty="0"/>
          </a:p>
        </p:txBody>
      </p:sp>
      <p:sp>
        <p:nvSpPr>
          <p:cNvPr id="3" name="Content Placeholder 2"/>
          <p:cNvSpPr>
            <a:spLocks noGrp="1"/>
          </p:cNvSpPr>
          <p:nvPr>
            <p:ph idx="1"/>
          </p:nvPr>
        </p:nvSpPr>
        <p:spPr>
          <a:xfrm>
            <a:off x="457200" y="1676401"/>
            <a:ext cx="8229600" cy="4724400"/>
          </a:xfrm>
        </p:spPr>
        <p:txBody>
          <a:bodyPr/>
          <a:lstStyle/>
          <a:p>
            <a:pPr marL="118872" indent="0">
              <a:buNone/>
            </a:pPr>
            <a:r>
              <a:rPr lang="en-US" i="1" dirty="0"/>
              <a:t>Rejoice in the Lord always; again I will say, rejoice.  Let your reasonableness be known to everyone. The Lord is at hand; do not be anxious about anything, but in everything by prayer and supplication with thanksgiving let your requests be made known to God. And the peace of God, which surpasses all understanding, will guard your hearts and your minds in Christ Jesus.   </a:t>
            </a:r>
            <a:endParaRPr lang="en-US" i="1" dirty="0" smtClean="0"/>
          </a:p>
          <a:p>
            <a:pPr marL="118872" indent="0" algn="r">
              <a:buNone/>
            </a:pPr>
            <a:r>
              <a:rPr lang="en-US" i="1" dirty="0" smtClean="0"/>
              <a:t>Philippians </a:t>
            </a:r>
            <a:r>
              <a:rPr lang="en-US" i="1" dirty="0"/>
              <a:t>4:4–7 (ESV)</a:t>
            </a:r>
            <a:endParaRPr lang="en-US" dirty="0"/>
          </a:p>
        </p:txBody>
      </p:sp>
    </p:spTree>
    <p:extLst>
      <p:ext uri="{BB962C8B-B14F-4D97-AF65-F5344CB8AC3E}">
        <p14:creationId xmlns:p14="http://schemas.microsoft.com/office/powerpoint/2010/main" val="1344201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Fear Factor</a:t>
            </a:r>
            <a:endParaRPr lang="en-US" dirty="0"/>
          </a:p>
        </p:txBody>
      </p:sp>
      <p:sp>
        <p:nvSpPr>
          <p:cNvPr id="3" name="Content Placeholder 2"/>
          <p:cNvSpPr>
            <a:spLocks noGrp="1"/>
          </p:cNvSpPr>
          <p:nvPr>
            <p:ph idx="1"/>
          </p:nvPr>
        </p:nvSpPr>
        <p:spPr>
          <a:xfrm>
            <a:off x="457200" y="3048000"/>
            <a:ext cx="8229600" cy="3352800"/>
          </a:xfrm>
        </p:spPr>
        <p:txBody>
          <a:bodyPr>
            <a:normAutofit/>
          </a:bodyPr>
          <a:lstStyle/>
          <a:p>
            <a:pPr marL="118872" indent="0" algn="ctr">
              <a:buNone/>
            </a:pPr>
            <a:r>
              <a:rPr lang="en-US" sz="4800" i="1" dirty="0" smtClean="0">
                <a:effectLst>
                  <a:outerShdw blurRad="38100" dist="38100" dir="2700000" algn="tl">
                    <a:srgbClr val="000000">
                      <a:alpha val="43137"/>
                    </a:srgbClr>
                  </a:outerShdw>
                </a:effectLst>
              </a:rPr>
              <a:t>Fear places unique importance on the object of our fear.</a:t>
            </a:r>
            <a:endParaRPr lang="en-US" sz="4800" i="1" dirty="0">
              <a:effectLst>
                <a:outerShdw blurRad="38100" dist="38100" dir="2700000" algn="tl">
                  <a:srgbClr val="000000">
                    <a:alpha val="43137"/>
                  </a:srgbClr>
                </a:outerShdw>
              </a:effectLst>
            </a:endParaRPr>
          </a:p>
        </p:txBody>
      </p:sp>
      <p:pic>
        <p:nvPicPr>
          <p:cNvPr id="2050" name="Picture 2" descr="http://adhdrollercoaster.org/wp-content/uploads/2015/10/fear-fac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28600"/>
            <a:ext cx="3280833" cy="2460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860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Mind-body Connection</a:t>
            </a:r>
            <a:endParaRPr lang="en-US" dirty="0"/>
          </a:p>
        </p:txBody>
      </p:sp>
      <p:sp>
        <p:nvSpPr>
          <p:cNvPr id="3" name="Content Placeholder 2"/>
          <p:cNvSpPr>
            <a:spLocks noGrp="1"/>
          </p:cNvSpPr>
          <p:nvPr>
            <p:ph idx="1"/>
          </p:nvPr>
        </p:nvSpPr>
        <p:spPr>
          <a:xfrm>
            <a:off x="457200" y="1752600"/>
            <a:ext cx="8229600" cy="4648200"/>
          </a:xfrm>
        </p:spPr>
        <p:txBody>
          <a:bodyPr>
            <a:normAutofit/>
          </a:bodyPr>
          <a:lstStyle/>
          <a:p>
            <a:pPr marL="118872" indent="0" algn="r">
              <a:buNone/>
            </a:pPr>
            <a:r>
              <a:rPr lang="en-US" sz="4800" i="1" dirty="0" smtClean="0">
                <a:effectLst>
                  <a:outerShdw blurRad="38100" dist="38100" dir="2700000" algn="tl">
                    <a:srgbClr val="000000">
                      <a:alpha val="43137"/>
                    </a:srgbClr>
                  </a:outerShdw>
                </a:effectLst>
              </a:rPr>
              <a:t>Fear is not just a feeling; </a:t>
            </a:r>
          </a:p>
          <a:p>
            <a:pPr marL="118872" indent="0" algn="r">
              <a:buNone/>
            </a:pPr>
            <a:r>
              <a:rPr lang="en-US" sz="4800" i="1" dirty="0" smtClean="0">
                <a:effectLst>
                  <a:outerShdw blurRad="38100" dist="38100" dir="2700000" algn="tl">
                    <a:srgbClr val="000000">
                      <a:alpha val="43137"/>
                    </a:srgbClr>
                  </a:outerShdw>
                </a:effectLst>
              </a:rPr>
              <a:t>it is an emotional stimulus which sets in motion numerous</a:t>
            </a:r>
          </a:p>
          <a:p>
            <a:pPr marL="118872" indent="0" algn="r">
              <a:buNone/>
            </a:pPr>
            <a:r>
              <a:rPr lang="en-US" sz="4800" i="1" dirty="0" smtClean="0">
                <a:effectLst>
                  <a:outerShdw blurRad="38100" dist="38100" dir="2700000" algn="tl">
                    <a:srgbClr val="000000">
                      <a:alpha val="43137"/>
                    </a:srgbClr>
                  </a:outerShdw>
                </a:effectLst>
              </a:rPr>
              <a:t>physical responses.</a:t>
            </a:r>
            <a:endParaRPr lang="en-US" sz="4800" i="1" dirty="0">
              <a:effectLst>
                <a:outerShdw blurRad="38100" dist="38100" dir="2700000" algn="tl">
                  <a:srgbClr val="000000">
                    <a:alpha val="43137"/>
                  </a:srgbClr>
                </a:outerShdw>
              </a:effectLst>
            </a:endParaRPr>
          </a:p>
        </p:txBody>
      </p:sp>
      <p:pic>
        <p:nvPicPr>
          <p:cNvPr id="2050" name="Picture 2" descr="http://adhdrollercoaster.org/wp-content/uploads/2015/10/fear-fact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572000"/>
            <a:ext cx="2772833" cy="207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8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Spiritual Solution</a:t>
            </a:r>
            <a:endParaRPr lang="en-US" dirty="0"/>
          </a:p>
        </p:txBody>
      </p:sp>
      <p:sp>
        <p:nvSpPr>
          <p:cNvPr id="3" name="Content Placeholder 2"/>
          <p:cNvSpPr>
            <a:spLocks noGrp="1"/>
          </p:cNvSpPr>
          <p:nvPr>
            <p:ph idx="1"/>
          </p:nvPr>
        </p:nvSpPr>
        <p:spPr>
          <a:xfrm>
            <a:off x="457200" y="2438400"/>
            <a:ext cx="8229600" cy="3962400"/>
          </a:xfrm>
        </p:spPr>
        <p:txBody>
          <a:bodyPr>
            <a:normAutofit/>
          </a:bodyPr>
          <a:lstStyle/>
          <a:p>
            <a:pPr marL="118872" indent="0">
              <a:buNone/>
            </a:pPr>
            <a:r>
              <a:rPr lang="en-US" sz="4400" i="1" dirty="0" smtClean="0"/>
              <a:t>“Rejoice </a:t>
            </a:r>
            <a:r>
              <a:rPr lang="en-US" sz="4400" i="1" dirty="0"/>
              <a:t>in the Lord always; </a:t>
            </a:r>
            <a:endParaRPr lang="en-US" sz="4400" i="1" dirty="0" smtClean="0"/>
          </a:p>
          <a:p>
            <a:pPr marL="118872" indent="0">
              <a:buNone/>
            </a:pPr>
            <a:r>
              <a:rPr lang="en-US" sz="4400" i="1" dirty="0" smtClean="0"/>
              <a:t>again </a:t>
            </a:r>
            <a:r>
              <a:rPr lang="en-US" sz="4400" i="1" dirty="0"/>
              <a:t>I will say, rejoice</a:t>
            </a:r>
            <a:r>
              <a:rPr lang="en-US" sz="4400" i="1" dirty="0" smtClean="0"/>
              <a:t>.” </a:t>
            </a:r>
          </a:p>
          <a:p>
            <a:pPr marL="118872" indent="0" algn="r">
              <a:buNone/>
            </a:pPr>
            <a:r>
              <a:rPr lang="en-US" sz="4400" i="1" dirty="0" smtClean="0"/>
              <a:t>Phil. 4:4</a:t>
            </a:r>
          </a:p>
          <a:p>
            <a:pPr marL="118872" indent="0">
              <a:buNone/>
            </a:pPr>
            <a:endParaRPr lang="en-US" sz="4400" i="1" dirty="0" smtClean="0"/>
          </a:p>
          <a:p>
            <a:pPr marL="1033272" indent="-914400">
              <a:buFont typeface="+mj-lt"/>
              <a:buAutoNum type="arabicPeriod"/>
            </a:pPr>
            <a:r>
              <a:rPr lang="en-US" sz="4400" dirty="0" smtClean="0"/>
              <a:t>Remember God’s goodness!</a:t>
            </a:r>
            <a:endParaRPr lang="en-US" sz="4400" dirty="0"/>
          </a:p>
        </p:txBody>
      </p:sp>
      <p:pic>
        <p:nvPicPr>
          <p:cNvPr id="2050" name="Picture 2" descr="http://adhdrollercoaster.org/wp-content/uploads/2015/10/fear-fac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9633" y="228601"/>
            <a:ext cx="254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892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Spiritual Solution</a:t>
            </a:r>
            <a:endParaRPr lang="en-US" dirty="0"/>
          </a:p>
        </p:txBody>
      </p:sp>
      <p:sp>
        <p:nvSpPr>
          <p:cNvPr id="3" name="Content Placeholder 2"/>
          <p:cNvSpPr>
            <a:spLocks noGrp="1"/>
          </p:cNvSpPr>
          <p:nvPr>
            <p:ph idx="1"/>
          </p:nvPr>
        </p:nvSpPr>
        <p:spPr>
          <a:xfrm>
            <a:off x="457200" y="2438400"/>
            <a:ext cx="8229600" cy="3962400"/>
          </a:xfrm>
        </p:spPr>
        <p:txBody>
          <a:bodyPr>
            <a:normAutofit/>
          </a:bodyPr>
          <a:lstStyle/>
          <a:p>
            <a:pPr marL="118872" indent="0" algn="r">
              <a:buNone/>
            </a:pPr>
            <a:r>
              <a:rPr lang="en-US" sz="4400" i="1" dirty="0" smtClean="0"/>
              <a:t>“Let </a:t>
            </a:r>
            <a:r>
              <a:rPr lang="en-US" sz="4400" i="1" dirty="0"/>
              <a:t>your reasonableness be known to everyone. The Lord is at </a:t>
            </a:r>
            <a:r>
              <a:rPr lang="en-US" sz="4400" i="1" dirty="0" smtClean="0"/>
              <a:t>hand” Phil. 4:5</a:t>
            </a:r>
          </a:p>
          <a:p>
            <a:pPr marL="118872" indent="0">
              <a:buNone/>
            </a:pPr>
            <a:endParaRPr lang="en-US" sz="4400" i="1" dirty="0" smtClean="0"/>
          </a:p>
          <a:p>
            <a:pPr marL="861822" indent="-742950">
              <a:buFont typeface="+mj-lt"/>
              <a:buAutoNum type="arabicPeriod" startAt="2"/>
            </a:pPr>
            <a:r>
              <a:rPr lang="en-US" sz="4400" dirty="0" smtClean="0"/>
              <a:t>Learn to yield.</a:t>
            </a:r>
            <a:endParaRPr lang="en-US" sz="4400" dirty="0"/>
          </a:p>
        </p:txBody>
      </p:sp>
      <p:pic>
        <p:nvPicPr>
          <p:cNvPr id="2050" name="Picture 2" descr="http://adhdrollercoaster.org/wp-content/uploads/2015/10/fear-fac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9633" y="228601"/>
            <a:ext cx="254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41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Spiritual Solution</a:t>
            </a:r>
            <a:endParaRPr lang="en-US" dirty="0"/>
          </a:p>
        </p:txBody>
      </p:sp>
      <p:sp>
        <p:nvSpPr>
          <p:cNvPr id="3" name="Content Placeholder 2"/>
          <p:cNvSpPr>
            <a:spLocks noGrp="1"/>
          </p:cNvSpPr>
          <p:nvPr>
            <p:ph idx="1"/>
          </p:nvPr>
        </p:nvSpPr>
        <p:spPr>
          <a:xfrm>
            <a:off x="457199" y="2438400"/>
            <a:ext cx="8462433" cy="3962400"/>
          </a:xfrm>
        </p:spPr>
        <p:txBody>
          <a:bodyPr>
            <a:normAutofit fontScale="92500" lnSpcReduction="20000"/>
          </a:bodyPr>
          <a:lstStyle/>
          <a:p>
            <a:pPr marL="118872" indent="0">
              <a:buNone/>
            </a:pPr>
            <a:r>
              <a:rPr lang="en-US" sz="4400" i="1" dirty="0" smtClean="0"/>
              <a:t>“…do </a:t>
            </a:r>
            <a:r>
              <a:rPr lang="en-US" sz="4400" i="1" dirty="0"/>
              <a:t>not be anxious about anything, but in everything by prayer and supplication with thanksgiving let your requests be made known to God</a:t>
            </a:r>
            <a:r>
              <a:rPr lang="en-US" sz="4400" i="1" dirty="0" smtClean="0"/>
              <a:t>.” </a:t>
            </a:r>
          </a:p>
          <a:p>
            <a:pPr marL="118872" indent="0" algn="r">
              <a:buNone/>
            </a:pPr>
            <a:r>
              <a:rPr lang="en-US" sz="4400" i="1" dirty="0" smtClean="0"/>
              <a:t>Phil. 4:6</a:t>
            </a:r>
          </a:p>
          <a:p>
            <a:pPr marL="118872" indent="0">
              <a:buNone/>
            </a:pPr>
            <a:endParaRPr lang="en-US" sz="4400" i="1" dirty="0" smtClean="0"/>
          </a:p>
          <a:p>
            <a:pPr marL="861822" indent="-742950">
              <a:buFont typeface="+mj-lt"/>
              <a:buAutoNum type="arabicPeriod" startAt="3"/>
            </a:pPr>
            <a:r>
              <a:rPr lang="en-US" sz="4400" dirty="0"/>
              <a:t>Find appropriate expression.</a:t>
            </a:r>
          </a:p>
        </p:txBody>
      </p:sp>
      <p:pic>
        <p:nvPicPr>
          <p:cNvPr id="2050" name="Picture 2" descr="http://adhdrollercoaster.org/wp-content/uploads/2015/10/fear-fac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9633" y="228601"/>
            <a:ext cx="254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603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Spiritual Solution</a:t>
            </a:r>
            <a:endParaRPr lang="en-US" dirty="0"/>
          </a:p>
        </p:txBody>
      </p:sp>
      <p:sp>
        <p:nvSpPr>
          <p:cNvPr id="3" name="Content Placeholder 2"/>
          <p:cNvSpPr>
            <a:spLocks noGrp="1"/>
          </p:cNvSpPr>
          <p:nvPr>
            <p:ph idx="1"/>
          </p:nvPr>
        </p:nvSpPr>
        <p:spPr>
          <a:xfrm>
            <a:off x="457199" y="2438400"/>
            <a:ext cx="8462433" cy="3962400"/>
          </a:xfrm>
        </p:spPr>
        <p:txBody>
          <a:bodyPr>
            <a:normAutofit fontScale="92500" lnSpcReduction="20000"/>
          </a:bodyPr>
          <a:lstStyle/>
          <a:p>
            <a:pPr marL="118872" indent="0" algn="ctr">
              <a:buNone/>
            </a:pPr>
            <a:r>
              <a:rPr lang="en-US" sz="4400" i="1" dirty="0" smtClean="0"/>
              <a:t>“And </a:t>
            </a:r>
            <a:r>
              <a:rPr lang="en-US" sz="4400" i="1" dirty="0"/>
              <a:t>the peace of God, </a:t>
            </a:r>
            <a:endParaRPr lang="en-US" sz="4400" i="1" dirty="0" smtClean="0"/>
          </a:p>
          <a:p>
            <a:pPr marL="118872" indent="0" algn="ctr">
              <a:buNone/>
            </a:pPr>
            <a:r>
              <a:rPr lang="en-US" sz="4400" i="1" dirty="0" smtClean="0"/>
              <a:t>which </a:t>
            </a:r>
            <a:r>
              <a:rPr lang="en-US" sz="4400" i="1" dirty="0"/>
              <a:t>surpasses all understanding, </a:t>
            </a:r>
            <a:endParaRPr lang="en-US" sz="4400" i="1" dirty="0" smtClean="0"/>
          </a:p>
          <a:p>
            <a:pPr marL="118872" indent="0" algn="ctr">
              <a:buNone/>
            </a:pPr>
            <a:r>
              <a:rPr lang="en-US" sz="4400" i="1" dirty="0" smtClean="0"/>
              <a:t>will </a:t>
            </a:r>
            <a:r>
              <a:rPr lang="en-US" sz="4400" i="1" dirty="0"/>
              <a:t>guard your hearts and your minds in Christ Jesus</a:t>
            </a:r>
            <a:r>
              <a:rPr lang="en-US" sz="4400" i="1" dirty="0" smtClean="0"/>
              <a:t>.”</a:t>
            </a:r>
            <a:endParaRPr lang="en-US" sz="4400" dirty="0"/>
          </a:p>
          <a:p>
            <a:pPr marL="118872" indent="0" algn="r">
              <a:buNone/>
            </a:pPr>
            <a:r>
              <a:rPr lang="en-US" sz="4400" i="1" dirty="0" smtClean="0"/>
              <a:t>Phil. 4:7</a:t>
            </a:r>
          </a:p>
          <a:p>
            <a:pPr marL="118872" indent="0">
              <a:buNone/>
            </a:pPr>
            <a:endParaRPr lang="en-US" sz="4400" i="1" dirty="0" smtClean="0"/>
          </a:p>
          <a:p>
            <a:pPr marL="861822" lvl="0" indent="-742950">
              <a:buFont typeface="+mj-lt"/>
              <a:buAutoNum type="arabicPeriod" startAt="4"/>
            </a:pPr>
            <a:r>
              <a:rPr lang="en-US" sz="4400" smtClean="0"/>
              <a:t>Receive peace</a:t>
            </a:r>
            <a:r>
              <a:rPr lang="en-US" sz="4400" dirty="0"/>
              <a:t>.</a:t>
            </a:r>
          </a:p>
        </p:txBody>
      </p:sp>
      <p:pic>
        <p:nvPicPr>
          <p:cNvPr id="2050" name="Picture 2" descr="http://adhdrollercoaster.org/wp-content/uploads/2015/10/fear-fact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9633" y="228601"/>
            <a:ext cx="254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7382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Reflection</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Do you trust the Lord for healing?  What role does fear have in your struggle</a:t>
            </a:r>
            <a:r>
              <a:rPr lang="en-US" dirty="0" smtClean="0"/>
              <a:t>?</a:t>
            </a:r>
          </a:p>
          <a:p>
            <a:pPr lvl="0"/>
            <a:endParaRPr lang="en-US" dirty="0"/>
          </a:p>
          <a:p>
            <a:pPr lvl="0"/>
            <a:r>
              <a:rPr lang="en-US" dirty="0"/>
              <a:t>When you pray for someone, do you just pray or do you also </a:t>
            </a:r>
            <a:r>
              <a:rPr lang="en-US" dirty="0" smtClean="0"/>
              <a:t>listen?  </a:t>
            </a:r>
            <a:r>
              <a:rPr lang="en-US" dirty="0"/>
              <a:t>How can you help the person </a:t>
            </a:r>
            <a:r>
              <a:rPr lang="en-US" dirty="0" smtClean="0"/>
              <a:t>to </a:t>
            </a:r>
            <a:r>
              <a:rPr lang="en-US" dirty="0"/>
              <a:t>be able to </a:t>
            </a:r>
            <a:r>
              <a:rPr lang="en-US" dirty="0" smtClean="0"/>
              <a:t>express </a:t>
            </a:r>
            <a:r>
              <a:rPr lang="en-US" dirty="0"/>
              <a:t>what they need to </a:t>
            </a:r>
            <a:r>
              <a:rPr lang="en-US" dirty="0" smtClean="0"/>
              <a:t>release </a:t>
            </a:r>
            <a:r>
              <a:rPr lang="en-US" dirty="0"/>
              <a:t>in order to find healing</a:t>
            </a:r>
            <a:r>
              <a:rPr lang="en-US" dirty="0" smtClean="0"/>
              <a:t>?</a:t>
            </a:r>
          </a:p>
          <a:p>
            <a:pPr lvl="0"/>
            <a:endParaRPr lang="en-US" dirty="0"/>
          </a:p>
          <a:p>
            <a:pPr lvl="0"/>
            <a:r>
              <a:rPr lang="en-US" dirty="0"/>
              <a:t>The Bible contrasts fear, sickness and disease against the goodness, order and peace of God’s Kingdom.  Which are you more focused on right now?  Which are you most impressed with?</a:t>
            </a:r>
          </a:p>
        </p:txBody>
      </p:sp>
    </p:spTree>
    <p:extLst>
      <p:ext uri="{BB962C8B-B14F-4D97-AF65-F5344CB8AC3E}">
        <p14:creationId xmlns:p14="http://schemas.microsoft.com/office/powerpoint/2010/main" val="14014868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54</TotalTime>
  <Words>270</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The Fear Factor</vt:lpstr>
      <vt:lpstr>Philippians 4:4-7</vt:lpstr>
      <vt:lpstr>The Fear Factor</vt:lpstr>
      <vt:lpstr>The Mind-body Connection</vt:lpstr>
      <vt:lpstr>The Spiritual Solution</vt:lpstr>
      <vt:lpstr>The Spiritual Solution</vt:lpstr>
      <vt:lpstr>The Spiritual Solution</vt:lpstr>
      <vt:lpstr>The Spiritual Solution</vt:lpstr>
      <vt:lpstr>Questions for Reflection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E Kolb</dc:creator>
  <cp:lastModifiedBy>J E Kolb</cp:lastModifiedBy>
  <cp:revision>6</cp:revision>
  <dcterms:created xsi:type="dcterms:W3CDTF">2016-07-15T15:37:41Z</dcterms:created>
  <dcterms:modified xsi:type="dcterms:W3CDTF">2016-07-15T16:32:34Z</dcterms:modified>
</cp:coreProperties>
</file>